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3"/>
  </p:notesMasterIdLst>
  <p:handoutMasterIdLst>
    <p:handoutMasterId r:id="rId14"/>
  </p:handoutMasterIdLst>
  <p:sldIdLst>
    <p:sldId id="336" r:id="rId2"/>
    <p:sldId id="387" r:id="rId3"/>
    <p:sldId id="491" r:id="rId4"/>
    <p:sldId id="485" r:id="rId5"/>
    <p:sldId id="488" r:id="rId6"/>
    <p:sldId id="489" r:id="rId7"/>
    <p:sldId id="490" r:id="rId8"/>
    <p:sldId id="486" r:id="rId9"/>
    <p:sldId id="492" r:id="rId10"/>
    <p:sldId id="495" r:id="rId11"/>
    <p:sldId id="41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64648" autoAdjust="0"/>
  </p:normalViewPr>
  <p:slideViewPr>
    <p:cSldViewPr snapToGrid="0">
      <p:cViewPr varScale="1">
        <p:scale>
          <a:sx n="78" d="100"/>
          <a:sy n="78" d="100"/>
        </p:scale>
        <p:origin x="2130" y="96"/>
      </p:cViewPr>
      <p:guideLst>
        <p:guide orient="horz" pos="2160"/>
        <p:guide pos="3840"/>
      </p:guideLst>
    </p:cSldViewPr>
  </p:slideViewPr>
  <p:notesTextViewPr>
    <p:cViewPr>
      <p:scale>
        <a:sx n="1" d="1"/>
        <a:sy n="1" d="1"/>
      </p:scale>
      <p:origin x="0" y="-978"/>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3/26/2015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3/26/2015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As </a:t>
            </a:r>
            <a:r>
              <a:rPr lang="en-US" sz="1600" b="0" baseline="0" dirty="0" smtClean="0">
                <a:solidFill>
                  <a:schemeClr val="accent1"/>
                </a:solidFill>
              </a:rPr>
              <a:t>we watch the video I would like you to think about a few things: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Is the feedback responsive?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make sense?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detract from the experience?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1"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dirty="0" smtClean="0">
                <a:solidFill>
                  <a:schemeClr val="accent1"/>
                </a:solidFill>
              </a:rPr>
              <a:t>Play Video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What are your</a:t>
            </a:r>
            <a:r>
              <a:rPr lang="en-US" sz="1600" b="0" baseline="0" dirty="0" smtClean="0">
                <a:solidFill>
                  <a:schemeClr val="accent1"/>
                </a:solidFill>
              </a:rPr>
              <a:t> thoughts on the experience? Did you observe anything?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Simply stated, t</a:t>
            </a:r>
            <a:r>
              <a:rPr lang="en-US" sz="1600" dirty="0" smtClean="0">
                <a:solidFill>
                  <a:schemeClr val="accent1"/>
                </a:solidFill>
              </a:rPr>
              <a:t>he problem with</a:t>
            </a:r>
            <a:r>
              <a:rPr lang="en-US" sz="1600" baseline="0" dirty="0" smtClean="0">
                <a:solidFill>
                  <a:schemeClr val="accent1"/>
                </a:solidFill>
              </a:rPr>
              <a:t> the feedback mechanism is</a:t>
            </a:r>
            <a:r>
              <a:rPr lang="en-US" sz="1600" dirty="0" smtClean="0">
                <a:solidFill>
                  <a:schemeClr val="accent1"/>
                </a:solidFill>
              </a:rPr>
              <a:t>… that when interacting with web pages, the user should and</a:t>
            </a:r>
            <a:r>
              <a:rPr lang="en-US" sz="1600" baseline="0" dirty="0" smtClean="0">
                <a:solidFill>
                  <a:schemeClr val="accent1"/>
                </a:solidFill>
              </a:rPr>
              <a:t> wants to </a:t>
            </a:r>
            <a:r>
              <a:rPr lang="en-US" sz="1600" dirty="0" smtClean="0">
                <a:solidFill>
                  <a:schemeClr val="accent1"/>
                </a:solidFill>
              </a:rPr>
              <a:t>be looking at the content, not a visual box indicating they are interacting with content</a:t>
            </a:r>
            <a:r>
              <a:rPr lang="en-US" sz="1600" baseline="0" dirty="0" smtClean="0">
                <a:solidFill>
                  <a:schemeClr val="accent1"/>
                </a:solidFill>
              </a:rPr>
              <a:t> correctly.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aseline="0" dirty="0" smtClean="0">
                <a:solidFill>
                  <a:schemeClr val="accent1"/>
                </a:solidFill>
              </a:rPr>
              <a:t>Also, there is also an observe the delay in response when hovering and holding. For a short time the user is not aware the system is actually responding or aware of the user action. User want and expect fast responsive interaction. </a:t>
            </a:r>
            <a:endParaRPr lang="en-US" sz="160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So there is a feedback mechanism, </a:t>
            </a:r>
            <a:r>
              <a:rPr lang="en-US" sz="1600" b="0" baseline="0" dirty="0" smtClean="0">
                <a:solidFill>
                  <a:schemeClr val="accent1"/>
                </a:solidFill>
              </a:rPr>
              <a:t>but does it make sense? Not in this case. If we are expecting to have a user engage in watching a video or reading page content, should we expect them to also be aware of the icon on the to right providing feedback on there actions?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Feedback</a:t>
            </a:r>
            <a:r>
              <a:rPr lang="en-US" sz="1600" b="1" baseline="0" dirty="0" smtClean="0">
                <a:solidFill>
                  <a:schemeClr val="accent1"/>
                </a:solidFill>
              </a:rPr>
              <a:t> model One</a:t>
            </a:r>
            <a:r>
              <a:rPr lang="en-US" sz="1600" b="1" dirty="0" smtClean="0">
                <a:solidFill>
                  <a:schemeClr val="accent1"/>
                </a:solidFill>
              </a:rPr>
              <a:t>: </a:t>
            </a:r>
            <a:r>
              <a:rPr lang="en-US" sz="1600" dirty="0" smtClean="0">
                <a:solidFill>
                  <a:schemeClr val="accent1"/>
                </a:solidFill>
              </a:rPr>
              <a:t>issue</a:t>
            </a:r>
            <a:r>
              <a:rPr lang="en-US" sz="1600" b="1" dirty="0" smtClean="0">
                <a:solidFill>
                  <a:schemeClr val="accent1"/>
                </a:solidFill>
              </a:rPr>
              <a:t> </a:t>
            </a:r>
            <a:r>
              <a:rPr lang="en-US" sz="1600" dirty="0" smtClean="0">
                <a:solidFill>
                  <a:schemeClr val="accent1"/>
                </a:solidFill>
              </a:rPr>
              <a:t>with static feedback on the top right of the page was used to indicate to the user successful interactions. The problem… when interacting with web pages, the user is looking at the content, not a visual box indicating they are interacting with content. Let’s take a look at a video of</a:t>
            </a:r>
            <a:r>
              <a:rPr lang="en-US" sz="1600" baseline="0" dirty="0" smtClean="0">
                <a:solidFill>
                  <a:schemeClr val="accent1"/>
                </a:solidFill>
              </a:rPr>
              <a:t> the first feedback prototype.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10</a:t>
            </a:fld>
            <a:endParaRPr lang="he-IL"/>
          </a:p>
        </p:txBody>
      </p:sp>
    </p:spTree>
    <p:extLst>
      <p:ext uri="{BB962C8B-B14F-4D97-AF65-F5344CB8AC3E}">
        <p14:creationId xmlns:p14="http://schemas.microsoft.com/office/powerpoint/2010/main" val="361590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lvl="1" indent="0">
              <a:buFont typeface="Arial" panose="020B0604020202020204" pitchFamily="34" charset="0"/>
              <a:buNone/>
            </a:pPr>
            <a:r>
              <a:rPr lang="en-US" sz="1600" b="1" dirty="0" smtClean="0">
                <a:solidFill>
                  <a:schemeClr val="accent1"/>
                </a:solidFill>
              </a:rPr>
              <a:t>Describe</a:t>
            </a:r>
            <a:r>
              <a:rPr lang="en-US" sz="1600" b="1" baseline="0" dirty="0" smtClean="0">
                <a:solidFill>
                  <a:schemeClr val="accent1"/>
                </a:solidFill>
              </a:rPr>
              <a:t> the application here…</a:t>
            </a:r>
          </a:p>
          <a:p>
            <a:pPr marL="288925" lvl="1" indent="0">
              <a:buFont typeface="Arial" panose="020B0604020202020204" pitchFamily="34" charset="0"/>
              <a:buNone/>
            </a:pPr>
            <a:r>
              <a:rPr lang="en-US" sz="1600" b="0" dirty="0" smtClean="0">
                <a:solidFill>
                  <a:schemeClr val="accent1"/>
                </a:solidFill>
              </a:rPr>
              <a:t>Here</a:t>
            </a:r>
            <a:r>
              <a:rPr lang="en-US" sz="1600" b="0" baseline="0" dirty="0" smtClean="0">
                <a:solidFill>
                  <a:schemeClr val="accent1"/>
                </a:solidFill>
              </a:rPr>
              <a:t> we are going to take a look at some work we did with RealSense and web browsing.  During development we went through several User testing phases and learned quite a bit about design with user experience in mind and that feedback was the quickest way to make or break an experience. </a:t>
            </a:r>
          </a:p>
          <a:p>
            <a:pPr marL="288925" lvl="1" indent="0">
              <a:buFont typeface="Arial" panose="020B0604020202020204" pitchFamily="34" charset="0"/>
              <a:buNone/>
            </a:pPr>
            <a:endParaRPr lang="en-US" sz="1600" b="1" dirty="0" smtClean="0">
              <a:solidFill>
                <a:schemeClr val="accent1"/>
              </a:solidFill>
            </a:endParaRPr>
          </a:p>
          <a:p>
            <a:pPr marL="288925" lvl="1" indent="0">
              <a:buFont typeface="Arial" panose="020B0604020202020204" pitchFamily="34" charset="0"/>
              <a:buNone/>
            </a:pPr>
            <a:r>
              <a:rPr lang="en-US" sz="1600" b="1" dirty="0" smtClean="0">
                <a:solidFill>
                  <a:schemeClr val="accent1"/>
                </a:solidFill>
              </a:rPr>
              <a:t>Take about what the case study about here….</a:t>
            </a:r>
          </a:p>
          <a:p>
            <a:pPr marL="288925" lvl="1" indent="0">
              <a:buFont typeface="Arial" panose="020B0604020202020204" pitchFamily="34" charset="0"/>
              <a:buNone/>
            </a:pPr>
            <a:r>
              <a:rPr lang="en-US" sz="1600" b="0" dirty="0" smtClean="0">
                <a:solidFill>
                  <a:schemeClr val="accent1"/>
                </a:solidFill>
              </a:rPr>
              <a:t>What I hope to convey here</a:t>
            </a:r>
            <a:r>
              <a:rPr lang="en-US" sz="1600" b="0" baseline="0" dirty="0" smtClean="0">
                <a:solidFill>
                  <a:schemeClr val="accent1"/>
                </a:solidFill>
              </a:rPr>
              <a:t> is that designing with feedback in mind for the best experience is rather simple and starts with a few simply questions:</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the feedback make sense?</a:t>
            </a:r>
          </a:p>
          <a:p>
            <a:pPr marL="574675" lvl="1" indent="-285750">
              <a:buFont typeface="Arial" panose="020B0604020202020204" pitchFamily="34" charset="0"/>
              <a:buChar char="•"/>
            </a:pPr>
            <a:r>
              <a:rPr lang="en-US" sz="1600" baseline="0" dirty="0" smtClean="0">
                <a:solidFill>
                  <a:schemeClr val="accent1"/>
                </a:solidFill>
              </a:rPr>
              <a:t>Does the feedback detract from the experience?</a:t>
            </a:r>
            <a:endParaRPr lang="en-US" sz="1600" b="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We’ll start by looking at the application after the first round of user testing, once we incorporated the results from our users.  </a:t>
            </a:r>
            <a:r>
              <a:rPr lang="en-US" sz="1600" b="1" baseline="0" dirty="0" smtClean="0">
                <a:solidFill>
                  <a:schemeClr val="accent1"/>
                </a:solidFill>
              </a:rPr>
              <a:t>Click Video Link</a:t>
            </a:r>
            <a:endParaRPr lang="en-US" sz="1600" b="1"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Now</a:t>
            </a:r>
            <a:r>
              <a:rPr lang="en-US" sz="1600" b="0" baseline="0" dirty="0" smtClean="0">
                <a:solidFill>
                  <a:schemeClr val="accent1"/>
                </a:solidFill>
              </a:rPr>
              <a:t> let’s take a look at the result after we really thought about the content, the context and the feedback model. </a:t>
            </a:r>
            <a:r>
              <a:rPr lang="en-US" sz="1600" b="1" baseline="0" dirty="0" smtClean="0">
                <a:solidFill>
                  <a:schemeClr val="accent1"/>
                </a:solidFill>
              </a:rPr>
              <a:t>Click Demo Link</a:t>
            </a: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288925" lvl="1" indent="0">
              <a:buFont typeface="Arial" panose="020B0604020202020204" pitchFamily="34" charset="0"/>
              <a:buNone/>
            </a:pPr>
            <a:r>
              <a:rPr lang="en-US" sz="1600" b="1" dirty="0" smtClean="0">
                <a:solidFill>
                  <a:schemeClr val="accent1"/>
                </a:solidFill>
              </a:rPr>
              <a:t>Feedback Model Two: </a:t>
            </a:r>
            <a:r>
              <a:rPr lang="en-US" sz="1600" b="0" dirty="0" smtClean="0">
                <a:solidFill>
                  <a:schemeClr val="accent1"/>
                </a:solidFill>
              </a:rPr>
              <a:t>In the final version we went with</a:t>
            </a:r>
            <a:r>
              <a:rPr lang="en-US" sz="1600" b="0" baseline="0" dirty="0" smtClean="0">
                <a:solidFill>
                  <a:schemeClr val="accent1"/>
                </a:solidFill>
              </a:rPr>
              <a:t> a d</a:t>
            </a:r>
            <a:r>
              <a:rPr lang="en-US" sz="1600" dirty="0" smtClean="0">
                <a:solidFill>
                  <a:schemeClr val="accent1"/>
                </a:solidFill>
              </a:rPr>
              <a:t>ynamic approach to showing the user real-time feedback on actions without detracting from the task, in this case content navigation and interaction.  </a:t>
            </a:r>
          </a:p>
          <a:p>
            <a:pPr marL="288925" lvl="1" indent="0">
              <a:buFont typeface="Arial" panose="020B0604020202020204" pitchFamily="34" charset="0"/>
              <a:buNone/>
            </a:pPr>
            <a:endParaRPr lang="en-US" sz="1600" b="0" i="0" dirty="0" smtClean="0">
              <a:solidFill>
                <a:schemeClr val="accent1"/>
              </a:solidFill>
            </a:endParaRPr>
          </a:p>
          <a:p>
            <a:pPr marL="288925" lvl="1" indent="0">
              <a:buFont typeface="Arial" panose="020B0604020202020204" pitchFamily="34" charset="0"/>
              <a:buNone/>
            </a:pPr>
            <a:r>
              <a:rPr lang="en-US" sz="1600" b="0" i="0" dirty="0" smtClean="0">
                <a:solidFill>
                  <a:schemeClr val="accent1"/>
                </a:solidFill>
              </a:rPr>
              <a:t>The idea behind this experience is that</a:t>
            </a:r>
            <a:r>
              <a:rPr lang="en-US" sz="1600" b="0" i="0" baseline="0" dirty="0" smtClean="0">
                <a:solidFill>
                  <a:schemeClr val="accent1"/>
                </a:solidFill>
              </a:rPr>
              <a:t> the user will spend most of there time cooking, not staring at the page, so we wanted to make interaction fast, and easy to the point where the user can focus on cooking and getting to the content they needed with nominal effort</a:t>
            </a:r>
            <a:r>
              <a:rPr lang="en-US" sz="1600" b="0" i="0" baseline="0" smtClean="0">
                <a:solidFill>
                  <a:schemeClr val="accent1"/>
                </a:solidFill>
              </a:rPr>
              <a:t>. </a:t>
            </a:r>
            <a:endParaRPr lang="en-US" sz="160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Talk about</a:t>
            </a:r>
            <a:r>
              <a:rPr lang="en-US" sz="1600" b="1" baseline="0" dirty="0" smtClean="0">
                <a:solidFill>
                  <a:schemeClr val="accent1"/>
                </a:solidFill>
              </a:rPr>
              <a:t> the learning of the case study here…</a:t>
            </a:r>
            <a:endParaRPr lang="en-US" sz="1600" b="1" dirty="0" smtClean="0">
              <a:solidFill>
                <a:schemeClr val="accent1"/>
              </a:solidFill>
            </a:endParaRP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r>
              <a:rPr lang="en-US" sz="1600" dirty="0" smtClean="0">
                <a:solidFill>
                  <a:schemeClr val="accent1"/>
                </a:solidFill>
              </a:rPr>
              <a:t>Some</a:t>
            </a:r>
            <a:r>
              <a:rPr lang="en-US" sz="1600" baseline="0" dirty="0" smtClean="0">
                <a:solidFill>
                  <a:schemeClr val="accent1"/>
                </a:solidFill>
              </a:rPr>
              <a:t> important questions to ask yourself regarding your feedback :</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the feedback make sense?</a:t>
            </a:r>
          </a:p>
          <a:p>
            <a:pPr marL="574675" lvl="1" indent="-285750">
              <a:buFont typeface="Arial" panose="020B0604020202020204" pitchFamily="34" charset="0"/>
              <a:buChar char="•"/>
            </a:pPr>
            <a:r>
              <a:rPr lang="en-US" sz="1600" baseline="0" dirty="0" smtClean="0">
                <a:solidFill>
                  <a:schemeClr val="accent1"/>
                </a:solidFill>
              </a:rPr>
              <a:t>Does the feedback detract from the experience?</a:t>
            </a: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3</a:t>
            </a:fld>
            <a:endParaRPr lang="he-IL"/>
          </a:p>
        </p:txBody>
      </p:sp>
    </p:spTree>
    <p:extLst>
      <p:ext uri="{BB962C8B-B14F-4D97-AF65-F5344CB8AC3E}">
        <p14:creationId xmlns:p14="http://schemas.microsoft.com/office/powerpoint/2010/main" val="87216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lvl="1"/>
            <a:r>
              <a:rPr lang="en-US" sz="1600" dirty="0" smtClean="0">
                <a:solidFill>
                  <a:schemeClr val="accent6">
                    <a:lumMod val="75000"/>
                  </a:schemeClr>
                </a:solidFill>
              </a:rPr>
              <a:t>First iteration: </a:t>
            </a:r>
            <a:r>
              <a:rPr lang="en-US" sz="1600" dirty="0" smtClean="0">
                <a:solidFill>
                  <a:schemeClr val="accent1"/>
                </a:solidFill>
              </a:rPr>
              <a:t>Too many false positive results, not visual feedback to the user. This approach was prone to </a:t>
            </a:r>
          </a:p>
          <a:p>
            <a:pPr marL="288925" lvl="1"/>
            <a:r>
              <a:rPr lang="en-US" sz="1600" dirty="0" smtClean="0">
                <a:solidFill>
                  <a:schemeClr val="accent1"/>
                </a:solidFill>
              </a:rPr>
              <a:t>Initiate a swipe when it was not the intent of the user </a:t>
            </a:r>
            <a:r>
              <a:rPr lang="en-US" sz="1600" dirty="0" smtClean="0">
                <a:solidFill>
                  <a:schemeClr val="accent6">
                    <a:lumMod val="75000"/>
                  </a:schemeClr>
                </a:solidFill>
                <a:hlinkClick r:id="rId3" action="ppaction://hlinksldjump"/>
              </a:rPr>
              <a:t>(Video)</a:t>
            </a:r>
            <a:endParaRPr lang="en-US" sz="1600" dirty="0" smtClean="0">
              <a:solidFill>
                <a:schemeClr val="accent6">
                  <a:lumMod val="75000"/>
                </a:schemeClr>
              </a:solidFill>
            </a:endParaRPr>
          </a:p>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1"/>
                </a:solidFill>
              </a:rPr>
              <a:t>But what is Forgiveness</a:t>
            </a:r>
            <a:r>
              <a:rPr lang="en-US" sz="1600" baseline="0" dirty="0" smtClean="0">
                <a:solidFill>
                  <a:schemeClr val="accent1"/>
                </a:solidFill>
              </a:rPr>
              <a:t> in terms of interaction: </a:t>
            </a:r>
            <a:r>
              <a:rPr lang="en-US" sz="1600" b="0" i="0" kern="1200" dirty="0" smtClean="0">
                <a:solidFill>
                  <a:schemeClr val="tx1"/>
                </a:solidFill>
                <a:effectLst/>
                <a:latin typeface="+mn-lt"/>
                <a:ea typeface="+mn-ea"/>
                <a:cs typeface="+mn-cs"/>
              </a:rPr>
              <a:t>When users think they did one thing but "really" did something else. They believe that they</a:t>
            </a:r>
            <a:r>
              <a:rPr lang="en-US" sz="1600" b="0" i="0" kern="1200" baseline="0" dirty="0" smtClean="0">
                <a:solidFill>
                  <a:schemeClr val="tx1"/>
                </a:solidFill>
                <a:effectLst/>
                <a:latin typeface="+mn-lt"/>
                <a:ea typeface="+mn-ea"/>
                <a:cs typeface="+mn-cs"/>
              </a:rPr>
              <a:t> click yes, but in reality they click no. Due to difficult navigation, poor input design, etc. </a:t>
            </a:r>
            <a:endParaRPr lang="en-US" sz="2000" dirty="0" smtClean="0"/>
          </a:p>
          <a:p>
            <a:pPr marL="288925" lvl="1"/>
            <a:endParaRPr lang="en-US" sz="1600" dirty="0" smtClean="0">
              <a:solidFill>
                <a:schemeClr val="accent1"/>
              </a:solidFill>
            </a:endParaRPr>
          </a:p>
          <a:p>
            <a:pPr marL="288925" lvl="1"/>
            <a:r>
              <a:rPr lang="en-US" sz="1600" dirty="0" smtClean="0">
                <a:solidFill>
                  <a:schemeClr val="accent1"/>
                </a:solidFill>
              </a:rPr>
              <a:t>Forgiveness is a well established principal, take the mouse click as an example, if buttons are close and in clusters there is a increased chance of clicking</a:t>
            </a:r>
            <a:r>
              <a:rPr lang="en-US" sz="1600" baseline="0" dirty="0" smtClean="0">
                <a:solidFill>
                  <a:schemeClr val="accent1"/>
                </a:solidFill>
              </a:rPr>
              <a:t> on </a:t>
            </a:r>
            <a:r>
              <a:rPr lang="en-US" sz="1600" dirty="0" smtClean="0">
                <a:solidFill>
                  <a:schemeClr val="accent1"/>
                </a:solidFill>
              </a:rPr>
              <a:t>an undesired button</a:t>
            </a:r>
            <a:r>
              <a:rPr lang="en-US" sz="1600" baseline="0" dirty="0" smtClean="0">
                <a:solidFill>
                  <a:schemeClr val="accent1"/>
                </a:solidFill>
              </a:rPr>
              <a:t> option</a:t>
            </a:r>
            <a:endParaRPr lang="en-US" sz="1600" dirty="0" smtClean="0">
              <a:solidFill>
                <a:schemeClr val="accent1"/>
              </a:solidFill>
            </a:endParaRPr>
          </a:p>
          <a:p>
            <a:pPr marL="288925" lvl="1"/>
            <a:r>
              <a:rPr lang="en-US" sz="1600" dirty="0" smtClean="0">
                <a:solidFill>
                  <a:schemeClr val="accent1"/>
                </a:solidFill>
              </a:rPr>
              <a:t>In the case</a:t>
            </a:r>
            <a:r>
              <a:rPr lang="en-US" sz="1600" baseline="0" dirty="0" smtClean="0">
                <a:solidFill>
                  <a:schemeClr val="accent1"/>
                </a:solidFill>
              </a:rPr>
              <a:t> of clicking, we solve this by </a:t>
            </a:r>
            <a:r>
              <a:rPr lang="en-US" sz="1600" dirty="0" smtClean="0">
                <a:solidFill>
                  <a:schemeClr val="accent1"/>
                </a:solidFill>
              </a:rPr>
              <a:t>giving</a:t>
            </a:r>
            <a:r>
              <a:rPr lang="en-US" sz="1600" baseline="0" dirty="0" smtClean="0">
                <a:solidFill>
                  <a:schemeClr val="accent1"/>
                </a:solidFill>
              </a:rPr>
              <a:t> </a:t>
            </a:r>
            <a:r>
              <a:rPr lang="en-US" sz="1600" dirty="0" smtClean="0">
                <a:solidFill>
                  <a:schemeClr val="accent1"/>
                </a:solidFill>
              </a:rPr>
              <a:t>a generous click zone…for gestures, think about the design and how to avoid false positives and unintended outcomes. </a:t>
            </a:r>
          </a:p>
          <a:p>
            <a:pPr marL="288925" lvl="1" indent="0">
              <a:buFont typeface="Arial" panose="020B0604020202020204" pitchFamily="34" charset="0"/>
              <a:buNone/>
            </a:pPr>
            <a:endParaRPr lang="en-US" sz="1600" dirty="0" smtClean="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design require finer granular or course movements for interaction?</a:t>
            </a:r>
          </a:p>
          <a:p>
            <a:pPr marL="566738" lvl="1"/>
            <a:r>
              <a:rPr lang="en-US" sz="1600" dirty="0" smtClean="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it be done better with another form of input?</a:t>
            </a:r>
          </a:p>
          <a:p>
            <a:pPr marL="566738" lvl="1"/>
            <a:r>
              <a:rPr lang="en-US" sz="1600" dirty="0" smtClean="0">
                <a:solidFill>
                  <a:schemeClr val="accent6">
                    <a:lumMod val="75000"/>
                  </a:schemeClr>
                </a:solidFill>
              </a:rPr>
              <a:t>Perhaps joint, blob, speech input? You wouldn’t want to have speech scroll (repeatedly saying scroll)</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gesture correlate to another action? </a:t>
            </a:r>
          </a:p>
          <a:p>
            <a:pPr marL="566738" lvl="1"/>
            <a:r>
              <a:rPr lang="en-US" sz="1600" dirty="0" smtClean="0">
                <a:solidFill>
                  <a:schemeClr val="accent6">
                    <a:lumMod val="75000"/>
                  </a:schemeClr>
                </a:solidFill>
              </a:rPr>
              <a:t>It shouldn’t, clicking to open should not click to rotate in the sample application. Design for forgiveness! One wouldn’t remap keys in the middle of a user session in word,</a:t>
            </a:r>
            <a:r>
              <a:rPr lang="en-US" sz="1600" baseline="0" dirty="0" smtClean="0">
                <a:solidFill>
                  <a:schemeClr val="accent6">
                    <a:lumMod val="75000"/>
                  </a:schemeClr>
                </a:solidFill>
              </a:rPr>
              <a:t> so why do it elsewhere?</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p>
          <a:p>
            <a:pPr marL="566738" lvl="1"/>
            <a:r>
              <a:rPr lang="en-US" sz="1600" dirty="0" smtClean="0">
                <a:solidFill>
                  <a:schemeClr val="accent6">
                    <a:lumMod val="75000"/>
                  </a:schemeClr>
                </a:solidFill>
              </a:rPr>
              <a:t>People tend to touch their face an average of 4 times an hours, be mindful of these actions.</a:t>
            </a:r>
          </a:p>
          <a:p>
            <a:pPr marL="566738" lvl="1"/>
            <a:r>
              <a:rPr lang="en-US" sz="1600" dirty="0" smtClean="0">
                <a:solidFill>
                  <a:schemeClr val="accent6">
                    <a:lumMod val="75000"/>
                  </a:schemeClr>
                </a:solidFill>
              </a:rPr>
              <a:t>First iteration: </a:t>
            </a:r>
            <a:r>
              <a:rPr lang="en-US" sz="1600" dirty="0" smtClean="0">
                <a:solidFill>
                  <a:schemeClr val="accent1"/>
                </a:solidFill>
              </a:rPr>
              <a:t>Too many false positive results, not visual feedback to the user. </a:t>
            </a:r>
            <a:r>
              <a:rPr lang="en-US" sz="1600" dirty="0" smtClean="0">
                <a:solidFill>
                  <a:schemeClr val="accent6">
                    <a:lumMod val="75000"/>
                  </a:schemeClr>
                </a:solidFill>
              </a:rPr>
              <a:t>Let’s take a </a:t>
            </a:r>
          </a:p>
          <a:p>
            <a:pPr marL="566738" lvl="1"/>
            <a:r>
              <a:rPr lang="en-US" sz="1600" dirty="0" smtClean="0">
                <a:solidFill>
                  <a:schemeClr val="accent6">
                    <a:lumMod val="75000"/>
                  </a:schemeClr>
                </a:solidFill>
              </a:rPr>
              <a:t>Look at a video where the may become an issue. </a:t>
            </a:r>
            <a:r>
              <a:rPr lang="en-US" sz="1600" dirty="0" smtClean="0">
                <a:solidFill>
                  <a:schemeClr val="accent1"/>
                </a:solidFill>
              </a:rPr>
              <a:t>This approach was prone to Initiate a swipe when it was not the intent of the user </a:t>
            </a:r>
            <a:r>
              <a:rPr lang="en-US" sz="1600" dirty="0" smtClean="0">
                <a:solidFill>
                  <a:schemeClr val="accent6">
                    <a:lumMod val="75000"/>
                  </a:schemeClr>
                </a:solidFill>
                <a:hlinkClick r:id="rId3" action="ppaction://hlinksldjump"/>
              </a:rPr>
              <a:t>(Video)</a:t>
            </a:r>
            <a:endParaRPr lang="en-US" sz="1600" dirty="0" smtClean="0">
              <a:solidFill>
                <a:schemeClr val="accent6">
                  <a:lumMod val="75000"/>
                </a:schemeClr>
              </a:solidFill>
            </a:endParaRPr>
          </a:p>
          <a:p>
            <a:pPr marL="742950" lvl="1" indent="-285750">
              <a:buFont typeface="Arial" panose="020B0604020202020204" pitchFamily="34" charset="0"/>
              <a:buChar char="•"/>
            </a:pPr>
            <a:endParaRPr lang="en-US" sz="1600" dirty="0" smtClean="0">
              <a:solidFill>
                <a:schemeClr val="accent6">
                  <a:lumMod val="75000"/>
                </a:schemeClr>
              </a:solidFill>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2000" b="1" dirty="0" smtClean="0">
                <a:solidFill>
                  <a:schemeClr val="tx1"/>
                </a:solidFill>
                <a:latin typeface="Neo Sans Intel" pitchFamily="34" charset="0"/>
                <a:cs typeface="Arial" pitchFamily="34" charset="0"/>
              </a:rPr>
              <a:t>*Navigator Demo and discussion on forgiveness.</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101290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Consistency </a:t>
            </a:r>
          </a:p>
          <a:p>
            <a:pPr marL="742950" lvl="1" indent="-285750">
              <a:buFont typeface="Arial" panose="020B0604020202020204" pitchFamily="34" charset="0"/>
              <a:buChar char="•"/>
            </a:pPr>
            <a:r>
              <a:rPr lang="en-US" sz="1600" dirty="0" smtClean="0">
                <a:solidFill>
                  <a:schemeClr val="accent1"/>
                </a:solidFill>
              </a:rPr>
              <a:t>Navigation and consistency. I was recently asked by a large web developer about a standard for web based navigation using gestures. The concern is that with each developer a new navigation model will be introduced. Leaving users to relearn simple tasks such as a page scroll….does this make sense…no. </a:t>
            </a:r>
          </a:p>
          <a:p>
            <a:pPr marL="285750" indent="-285750">
              <a:buFont typeface="Arial" panose="020B0604020202020204" pitchFamily="34" charset="0"/>
              <a:buChar char="•"/>
            </a:pPr>
            <a:endParaRPr lang="en-US" sz="1600" b="1" dirty="0" smtClean="0">
              <a:solidFill>
                <a:schemeClr val="accent1"/>
              </a:solidFill>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5</a:t>
            </a:fld>
            <a:endParaRPr lang="he-IL"/>
          </a:p>
        </p:txBody>
      </p:sp>
    </p:spTree>
    <p:extLst>
      <p:ext uri="{BB962C8B-B14F-4D97-AF65-F5344CB8AC3E}">
        <p14:creationId xmlns:p14="http://schemas.microsoft.com/office/powerpoint/2010/main" val="18314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To provide a reliable experience we must implement and integrate gestures that compensate for failure. </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b="1" dirty="0" smtClean="0">
                <a:solidFill>
                  <a:schemeClr val="accent1"/>
                </a:solidFill>
              </a:rPr>
              <a:t>Click</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In it’s current state gestures have a bad reputation for being unreliable…how do we fix this? Here one example of design with failure in mind for reliability. </a:t>
            </a:r>
          </a:p>
          <a:p>
            <a:pPr eaLnBrk="0" fontAlgn="base" hangingPunct="0">
              <a:spcBef>
                <a:spcPct val="0"/>
              </a:spcBef>
              <a:spcAft>
                <a:spcPct val="0"/>
              </a:spcAft>
            </a:pPr>
            <a:r>
              <a:rPr lang="en-US" sz="1600" dirty="0" smtClean="0">
                <a:solidFill>
                  <a:schemeClr val="bg1"/>
                </a:solidFill>
              </a:rPr>
              <a:t>Take for example pinch and drag loss vs speed. When designing a pinch and drag, fast movements are lost. We do not want the user to experience this...So how do we hide the lose and provide a reliable experience? Moreover, the users intended action must result in the expected outcome, if not a sense of control is lost.</a:t>
            </a:r>
            <a:endParaRPr lang="en-US" sz="1600" b="1" dirty="0" smtClean="0">
              <a:solidFill>
                <a:schemeClr val="bg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smtClean="0">
                <a:solidFill>
                  <a:schemeClr val="accent1"/>
                </a:solidFill>
              </a:rPr>
              <a:t>*Ask yourself: Is my design bulletproof? If you can answer…No, but I’ve done everything possible to mitigate error your on the right track. </a:t>
            </a:r>
            <a:r>
              <a:rPr lang="en-US" sz="1600" dirty="0" err="1" smtClean="0">
                <a:solidFill>
                  <a:schemeClr val="accent1"/>
                </a:solidFill>
              </a:rPr>
              <a:t>Understandingthe</a:t>
            </a:r>
            <a:r>
              <a:rPr lang="en-US" sz="1600" dirty="0" smtClean="0">
                <a:solidFill>
                  <a:schemeClr val="accent1"/>
                </a:solidFill>
              </a:rPr>
              <a:t> limitations, helps design better functional interaction.</a:t>
            </a:r>
          </a:p>
          <a:p>
            <a:pPr marL="0" lvl="0" indent="0">
              <a:buFont typeface="Arial" panose="020B0604020202020204" pitchFamily="34" charset="0"/>
              <a:buNone/>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89789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00" b="0" i="0" kern="1200" dirty="0" smtClean="0">
                <a:solidFill>
                  <a:schemeClr val="tx1"/>
                </a:solidFill>
                <a:effectLst/>
                <a:latin typeface="+mn-lt"/>
                <a:ea typeface="+mn-ea"/>
                <a:cs typeface="+mn-cs"/>
              </a:rPr>
              <a:t>When users think they did one thing but "really" did something else, they lose their sense of controlling the system because they don't understand the connection between actions and results. The user experience feels random and definitely not empowering.</a:t>
            </a: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249982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8</a:t>
            </a:fld>
            <a:endParaRPr lang="en-US"/>
          </a:p>
        </p:txBody>
      </p:sp>
    </p:spTree>
    <p:extLst>
      <p:ext uri="{BB962C8B-B14F-4D97-AF65-F5344CB8AC3E}">
        <p14:creationId xmlns:p14="http://schemas.microsoft.com/office/powerpoint/2010/main" val="80734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6738" lvl="1"/>
            <a:r>
              <a:rPr lang="en-US" sz="1600" b="1" dirty="0" smtClean="0">
                <a:solidFill>
                  <a:schemeClr val="accent6">
                    <a:lumMod val="75000"/>
                  </a:schemeClr>
                </a:solidFill>
              </a:rPr>
              <a:t>First Iteration:</a:t>
            </a:r>
          </a:p>
          <a:p>
            <a:pPr marL="566738" lvl="1"/>
            <a:r>
              <a:rPr lang="en-US" sz="1600" dirty="0" smtClean="0">
                <a:solidFill>
                  <a:schemeClr val="accent6">
                    <a:lumMod val="75000"/>
                  </a:schemeClr>
                </a:solidFill>
              </a:rPr>
              <a:t>For the first prototype, a swipe was proposed for navigation. The idea of swipe is it to move your hand from one side to another, be it up,</a:t>
            </a:r>
            <a:r>
              <a:rPr lang="en-US" sz="1600" baseline="0" dirty="0" smtClean="0">
                <a:solidFill>
                  <a:schemeClr val="accent6">
                    <a:lumMod val="75000"/>
                  </a:schemeClr>
                </a:solidFill>
              </a:rPr>
              <a:t> </a:t>
            </a:r>
            <a:r>
              <a:rPr lang="en-US" sz="1600" dirty="0" smtClean="0">
                <a:solidFill>
                  <a:schemeClr val="accent6">
                    <a:lumMod val="75000"/>
                  </a:schemeClr>
                </a:solidFill>
              </a:rPr>
              <a:t>down, left or right. </a:t>
            </a:r>
            <a:r>
              <a:rPr lang="en-US" sz="1600" baseline="0" dirty="0" smtClean="0">
                <a:solidFill>
                  <a:schemeClr val="accent6">
                    <a:lumMod val="75000"/>
                  </a:schemeClr>
                </a:solidFill>
              </a:rPr>
              <a:t> However,</a:t>
            </a:r>
            <a:r>
              <a:rPr lang="en-US" sz="1600" dirty="0" smtClean="0">
                <a:solidFill>
                  <a:schemeClr val="accent6">
                    <a:lumMod val="75000"/>
                  </a:schemeClr>
                </a:solidFill>
              </a:rPr>
              <a:t> If you’ve seen user </a:t>
            </a:r>
          </a:p>
          <a:p>
            <a:pPr marL="566738" lvl="1"/>
            <a:r>
              <a:rPr lang="en-US" sz="1600" dirty="0" smtClean="0">
                <a:solidFill>
                  <a:schemeClr val="accent6">
                    <a:lumMod val="75000"/>
                  </a:schemeClr>
                </a:solidFill>
              </a:rPr>
              <a:t>Testing,</a:t>
            </a:r>
            <a:r>
              <a:rPr lang="en-US" sz="1600" baseline="0" dirty="0" smtClean="0">
                <a:solidFill>
                  <a:schemeClr val="accent6">
                    <a:lumMod val="75000"/>
                  </a:schemeClr>
                </a:solidFill>
              </a:rPr>
              <a:t> i</a:t>
            </a:r>
            <a:r>
              <a:rPr lang="en-US" sz="1600" dirty="0" smtClean="0">
                <a:solidFill>
                  <a:schemeClr val="accent6">
                    <a:lumMod val="75000"/>
                  </a:schemeClr>
                </a:solidFill>
              </a:rPr>
              <a:t>t becomes apparent that swiping does not map well to gestures. When swiping on a touch screen,</a:t>
            </a:r>
            <a:r>
              <a:rPr lang="en-US" sz="1600" baseline="0" dirty="0" smtClean="0">
                <a:solidFill>
                  <a:schemeClr val="accent6">
                    <a:lumMod val="75000"/>
                  </a:schemeClr>
                </a:solidFill>
              </a:rPr>
              <a:t> there is no need to be concerned with what the hand dopes after the swipe. Mapping swipe to gestures, we see that what the hand does after the gestures impact the experience. Swiping </a:t>
            </a:r>
            <a:r>
              <a:rPr lang="en-US" sz="1600" dirty="0" smtClean="0">
                <a:solidFill>
                  <a:schemeClr val="accent6">
                    <a:lumMod val="75000"/>
                  </a:schemeClr>
                </a:solidFill>
              </a:rPr>
              <a:t>quickly, swiping slowly, swiping and holding the hand at the end,</a:t>
            </a:r>
            <a:r>
              <a:rPr lang="en-US" sz="1600" baseline="0" dirty="0" smtClean="0">
                <a:solidFill>
                  <a:schemeClr val="accent6">
                    <a:lumMod val="75000"/>
                  </a:schemeClr>
                </a:solidFill>
              </a:rPr>
              <a:t> or swiping and then moving your hand back to the center of the screen are all corner cases to be concerned with. </a:t>
            </a:r>
          </a:p>
          <a:p>
            <a:pPr marL="566738" lvl="1"/>
            <a:endParaRPr lang="en-US" sz="1600" dirty="0" smtClean="0">
              <a:solidFill>
                <a:schemeClr val="accent6">
                  <a:lumMod val="75000"/>
                </a:schemeClr>
              </a:solidFill>
            </a:endParaRPr>
          </a:p>
          <a:p>
            <a:pPr marL="566738" lvl="1"/>
            <a:r>
              <a:rPr lang="en-US" sz="1600" dirty="0" smtClean="0">
                <a:solidFill>
                  <a:schemeClr val="accent6">
                    <a:lumMod val="75000"/>
                  </a:schemeClr>
                </a:solidFill>
              </a:rPr>
              <a:t>Also not</a:t>
            </a:r>
            <a:r>
              <a:rPr lang="en-US" sz="1600" baseline="0" dirty="0" smtClean="0">
                <a:solidFill>
                  <a:schemeClr val="accent6">
                    <a:lumMod val="75000"/>
                  </a:schemeClr>
                </a:solidFill>
              </a:rPr>
              <a:t> the lack of any feedback mechanic.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9</a:t>
            </a:fld>
            <a:endParaRPr lang="he-IL"/>
          </a:p>
        </p:txBody>
      </p:sp>
    </p:spTree>
    <p:extLst>
      <p:ext uri="{BB962C8B-B14F-4D97-AF65-F5344CB8AC3E}">
        <p14:creationId xmlns:p14="http://schemas.microsoft.com/office/powerpoint/2010/main" val="2700272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3.xml"/><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realsense.sni.foodnetwork.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slide" Target="slide3.xml"/><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4640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5496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User Experience Design</a:t>
            </a:r>
            <a:endParaRPr lang="en-US" sz="5400" kern="0" dirty="0">
              <a:solidFill>
                <a:schemeClr val="bg1"/>
              </a:solidFill>
            </a:endParaRPr>
          </a:p>
        </p:txBody>
      </p:sp>
      <p:sp>
        <p:nvSpPr>
          <p:cNvPr id="5" name="Rectangle 4"/>
          <p:cNvSpPr/>
          <p:nvPr/>
        </p:nvSpPr>
        <p:spPr>
          <a:xfrm>
            <a:off x="2064151" y="4089684"/>
            <a:ext cx="7577559" cy="369332"/>
          </a:xfrm>
          <a:prstGeom prst="rect">
            <a:avLst/>
          </a:prstGeom>
        </p:spPr>
        <p:txBody>
          <a:bodyPr wrap="square">
            <a:spAutoFit/>
          </a:bodyPr>
          <a:lstStyle/>
          <a:p>
            <a:pPr algn="ctr"/>
            <a:r>
              <a:rPr lang="en-US" dirty="0">
                <a:solidFill>
                  <a:schemeClr val="bg1"/>
                </a:solidFill>
              </a:rPr>
              <a:t>User Experience </a:t>
            </a:r>
            <a:r>
              <a:rPr lang="en-US" dirty="0" smtClean="0">
                <a:solidFill>
                  <a:schemeClr val="bg1"/>
                </a:solidFill>
              </a:rPr>
              <a:t>Design ≠ </a:t>
            </a:r>
            <a:r>
              <a:rPr lang="en-US" dirty="0">
                <a:solidFill>
                  <a:schemeClr val="bg1"/>
                </a:solidFill>
              </a:rPr>
              <a:t>User </a:t>
            </a:r>
            <a:r>
              <a:rPr lang="en-US" dirty="0" smtClean="0">
                <a:solidFill>
                  <a:schemeClr val="bg1"/>
                </a:solidFill>
              </a:rPr>
              <a:t>Interface Design</a:t>
            </a:r>
            <a:endParaRPr lang="en-US" b="1" u="sng"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a:solidFill>
                  <a:schemeClr val="accent1"/>
                </a:solidFill>
              </a:rPr>
              <a:t>Feedback mechanism One: </a:t>
            </a:r>
            <a:endParaRPr lang="en-US" sz="2000" b="1" u="sng" dirty="0">
              <a:solidFill>
                <a:schemeClr val="accent1"/>
              </a:solidFill>
            </a:endParaRPr>
          </a:p>
        </p:txBody>
      </p:sp>
      <p:pic>
        <p:nvPicPr>
          <p:cNvPr id="5" name="Icon Dem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304925"/>
            <a:ext cx="8229602" cy="4629151"/>
          </a:xfrm>
          <a:prstGeom prst="rect">
            <a:avLst/>
          </a:prstGeom>
          <a:ln>
            <a:noFill/>
          </a:ln>
          <a:effectLst>
            <a:softEdge rad="112500"/>
          </a:effectLst>
        </p:spPr>
      </p:pic>
      <p:sp>
        <p:nvSpPr>
          <p:cNvPr id="8" name="Rectangle 7"/>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9514455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Experience </a:t>
            </a:r>
            <a:r>
              <a:rPr lang="en-US" dirty="0" smtClean="0"/>
              <a:t>Design: </a:t>
            </a:r>
            <a:r>
              <a:rPr lang="en-US" dirty="0"/>
              <a:t>Agenda</a:t>
            </a:r>
            <a:endParaRPr lang="en-US" dirty="0"/>
          </a:p>
        </p:txBody>
      </p:sp>
      <p:sp>
        <p:nvSpPr>
          <p:cNvPr id="3" name="Content Placeholder 2"/>
          <p:cNvSpPr>
            <a:spLocks noGrp="1"/>
          </p:cNvSpPr>
          <p:nvPr>
            <p:ph type="body" sz="quarter" idx="11"/>
          </p:nvPr>
        </p:nvSpPr>
        <p:spPr>
          <a:xfrm>
            <a:off x="330200" y="1661727"/>
            <a:ext cx="10135645" cy="1355110"/>
          </a:xfrm>
        </p:spPr>
        <p:txBody>
          <a:bodyPr/>
          <a:lstStyle/>
          <a:p>
            <a:pPr marL="457200" indent="-457200">
              <a:spcBef>
                <a:spcPts val="0"/>
              </a:spcBef>
              <a:spcAft>
                <a:spcPts val="200"/>
              </a:spcAft>
              <a:buFont typeface="+mj-lt"/>
              <a:buAutoNum type="arabicPeriod"/>
            </a:pPr>
            <a:r>
              <a:rPr lang="en-US" sz="2000" b="1" dirty="0" smtClean="0"/>
              <a:t>Feedback Case Study</a:t>
            </a:r>
          </a:p>
          <a:p>
            <a:pPr marL="457200" indent="-457200">
              <a:spcBef>
                <a:spcPts val="0"/>
              </a:spcBef>
              <a:spcAft>
                <a:spcPts val="200"/>
              </a:spcAft>
              <a:buFont typeface="+mj-lt"/>
              <a:buAutoNum type="arabicPeriod"/>
            </a:pPr>
            <a:r>
              <a:rPr lang="en-US" sz="2000" b="1" dirty="0" smtClean="0"/>
              <a:t>Forgiveness</a:t>
            </a:r>
          </a:p>
          <a:p>
            <a:pPr marL="457200" indent="-457200">
              <a:spcBef>
                <a:spcPts val="0"/>
              </a:spcBef>
              <a:spcAft>
                <a:spcPts val="200"/>
              </a:spcAft>
              <a:buFont typeface="+mj-lt"/>
              <a:buAutoNum type="arabicPeriod"/>
            </a:pPr>
            <a:r>
              <a:rPr lang="en-US" sz="2000" b="1" dirty="0" smtClean="0"/>
              <a:t>Consistency and expectation</a:t>
            </a:r>
          </a:p>
          <a:p>
            <a:pPr marL="457200" indent="-457200">
              <a:spcBef>
                <a:spcPts val="0"/>
              </a:spcBef>
              <a:spcAft>
                <a:spcPts val="200"/>
              </a:spcAft>
              <a:buFont typeface="+mj-lt"/>
              <a:buAutoNum type="arabicPeriod"/>
            </a:pPr>
            <a:r>
              <a:rPr lang="en-US" sz="2000" b="1" dirty="0" smtClean="0"/>
              <a:t>Reliability Case Study</a:t>
            </a:r>
          </a:p>
          <a:p>
            <a:pPr marL="457200" indent="-457200">
              <a:spcBef>
                <a:spcPts val="0"/>
              </a:spcBef>
              <a:spcAft>
                <a:spcPts val="200"/>
              </a:spcAft>
              <a:buFont typeface="+mj-lt"/>
              <a:buAutoNum type="arabicPeriod"/>
            </a:pPr>
            <a:r>
              <a:rPr lang="en-US" sz="2000" b="1" dirty="0" smtClean="0"/>
              <a:t>Usability</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a:t>
            </a:fld>
            <a:endParaRPr lang="en-US">
              <a:solidFill>
                <a:srgbClr val="FFFFFF"/>
              </a:solidFill>
            </a:endParaRPr>
          </a:p>
        </p:txBody>
      </p:sp>
      <p:sp>
        <p:nvSpPr>
          <p:cNvPr id="18" name="TextBox 17"/>
          <p:cNvSpPr txBox="1"/>
          <p:nvPr/>
        </p:nvSpPr>
        <p:spPr>
          <a:xfrm>
            <a:off x="324090" y="775504"/>
            <a:ext cx="11258309" cy="5401479"/>
          </a:xfrm>
          <a:prstGeom prst="rect">
            <a:avLst/>
          </a:prstGeom>
          <a:noFill/>
        </p:spPr>
        <p:txBody>
          <a:bodyPr wrap="square" rtlCol="0">
            <a:spAutoFit/>
          </a:bodyPr>
          <a:lstStyle/>
          <a:p>
            <a:endParaRPr lang="en-US" sz="900" b="1" dirty="0" smtClean="0">
              <a:solidFill>
                <a:schemeClr val="accent6">
                  <a:lumMod val="75000"/>
                </a:schemeClr>
              </a:solidFill>
            </a:endParaRPr>
          </a:p>
          <a:p>
            <a:r>
              <a:rPr lang="en-US" sz="1600" b="1" dirty="0" smtClean="0">
                <a:solidFill>
                  <a:schemeClr val="accent6">
                    <a:lumMod val="75000"/>
                  </a:schemeClr>
                </a:solidFill>
              </a:rPr>
              <a:t>Feedback</a:t>
            </a:r>
          </a:p>
          <a:p>
            <a:pPr marL="288925" lvl="1"/>
            <a:r>
              <a:rPr lang="en-US" sz="1600" dirty="0">
                <a:solidFill>
                  <a:schemeClr val="accent1"/>
                </a:solidFill>
              </a:rPr>
              <a:t>It is important that there always be a connection between actions and results. When </a:t>
            </a:r>
            <a:r>
              <a:rPr lang="en-US" sz="1600" dirty="0" smtClean="0">
                <a:solidFill>
                  <a:schemeClr val="accent1"/>
                </a:solidFill>
              </a:rPr>
              <a:t>a gestures </a:t>
            </a:r>
            <a:r>
              <a:rPr lang="en-US" sz="1600" dirty="0" smtClean="0">
                <a:solidFill>
                  <a:schemeClr val="accent1"/>
                </a:solidFill>
              </a:rPr>
              <a:t>is recognized, is there visual indication of an action on behalf of the users command? </a:t>
            </a:r>
            <a:r>
              <a:rPr lang="en-US" sz="1600" dirty="0" smtClean="0">
                <a:solidFill>
                  <a:schemeClr val="accent1"/>
                </a:solidFill>
              </a:rPr>
              <a:t>For example, If </a:t>
            </a:r>
            <a:r>
              <a:rPr lang="en-US" sz="1600" dirty="0" smtClean="0">
                <a:solidFill>
                  <a:schemeClr val="accent1"/>
                </a:solidFill>
              </a:rPr>
              <a:t>a video is </a:t>
            </a:r>
            <a:r>
              <a:rPr lang="en-US" sz="1600" dirty="0" smtClean="0">
                <a:solidFill>
                  <a:schemeClr val="accent1"/>
                </a:solidFill>
              </a:rPr>
              <a:t>clicked, </a:t>
            </a:r>
            <a:r>
              <a:rPr lang="en-US" sz="1600" dirty="0" smtClean="0">
                <a:solidFill>
                  <a:schemeClr val="accent1"/>
                </a:solidFill>
              </a:rPr>
              <a:t>it plays. If a button is </a:t>
            </a:r>
            <a:r>
              <a:rPr lang="en-US" sz="1600" dirty="0" smtClean="0">
                <a:solidFill>
                  <a:schemeClr val="accent1"/>
                </a:solidFill>
              </a:rPr>
              <a:t>selected, </a:t>
            </a:r>
            <a:r>
              <a:rPr lang="en-US" sz="1600" dirty="0" smtClean="0">
                <a:solidFill>
                  <a:schemeClr val="accent1"/>
                </a:solidFill>
              </a:rPr>
              <a:t>it should </a:t>
            </a:r>
            <a:r>
              <a:rPr lang="en-US" sz="1600" dirty="0" smtClean="0">
                <a:solidFill>
                  <a:schemeClr val="accent1"/>
                </a:solidFill>
              </a:rPr>
              <a:t>animate and </a:t>
            </a:r>
            <a:r>
              <a:rPr lang="en-US" sz="1600" dirty="0" smtClean="0">
                <a:solidFill>
                  <a:schemeClr val="accent1"/>
                </a:solidFill>
              </a:rPr>
              <a:t>initiate the desired action (page load, data submission, etc.)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r>
              <a:rPr lang="en-US" sz="1600" dirty="0" smtClean="0">
                <a:solidFill>
                  <a:schemeClr val="accent1"/>
                </a:solidFill>
              </a:rPr>
              <a:t>*Ask yourself: Does the feedback mechanism make sense? Does it detract from the action or task?</a:t>
            </a:r>
          </a:p>
          <a:p>
            <a:pPr marL="288925" lvl="1"/>
            <a:endParaRPr lang="en-US" sz="1600" dirty="0" smtClean="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4090" y="2541243"/>
            <a:ext cx="11620983" cy="2577407"/>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746125" lvl="2"/>
            <a:endParaRPr lang="en-US" sz="1600" b="1" dirty="0" smtClean="0">
              <a:solidFill>
                <a:schemeClr val="accent6">
                  <a:lumMod val="75000"/>
                </a:schemeClr>
              </a:solidFill>
            </a:endParaRPr>
          </a:p>
          <a:p>
            <a:pPr marL="746125" lvl="2"/>
            <a:endParaRPr lang="en-US" sz="1600" b="1" dirty="0">
              <a:solidFill>
                <a:schemeClr val="accent6">
                  <a:lumMod val="75000"/>
                </a:schemeClr>
              </a:solidFill>
            </a:endParaRPr>
          </a:p>
          <a:p>
            <a:pPr marL="288925" lvl="1" algn="ctr"/>
            <a:r>
              <a:rPr lang="en-US" sz="2400" dirty="0" smtClean="0">
                <a:solidFill>
                  <a:schemeClr val="accent6">
                    <a:lumMod val="75000"/>
                  </a:schemeClr>
                </a:solidFill>
                <a:hlinkClick r:id="rId3" action="ppaction://hlinksldjump"/>
              </a:rPr>
              <a:t>Feedback mechanism One</a:t>
            </a:r>
            <a:endParaRPr lang="en-US" sz="2400" dirty="0" smtClean="0">
              <a:solidFill>
                <a:schemeClr val="accent6">
                  <a:lumMod val="75000"/>
                </a:schemeClr>
              </a:solidFill>
            </a:endParaRPr>
          </a:p>
          <a:p>
            <a:pPr marL="288925" lvl="1"/>
            <a:endParaRPr lang="en-US" sz="2400" b="1" dirty="0">
              <a:solidFill>
                <a:schemeClr val="accent1"/>
              </a:solidFill>
            </a:endParaRPr>
          </a:p>
          <a:p>
            <a:pPr marL="288925" lvl="1" algn="ctr"/>
            <a:r>
              <a:rPr lang="en-US" sz="2400" dirty="0" smtClean="0">
                <a:solidFill>
                  <a:schemeClr val="accent6">
                    <a:lumMod val="75000"/>
                  </a:schemeClr>
                </a:solidFill>
                <a:hlinkClick r:id="rId4"/>
              </a:rPr>
              <a:t>Feedback Mechanism Two</a:t>
            </a:r>
            <a:endParaRPr lang="en-US" sz="2400" dirty="0">
              <a:solidFill>
                <a:schemeClr val="accent6">
                  <a:lumMod val="75000"/>
                </a:schemeClr>
              </a:solidFill>
            </a:endParaRP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11" name="Rectangle 10"/>
          <p:cNvSpPr/>
          <p:nvPr/>
        </p:nvSpPr>
        <p:spPr>
          <a:xfrm>
            <a:off x="324091" y="2563192"/>
            <a:ext cx="11620982" cy="400110"/>
          </a:xfrm>
          <a:prstGeom prst="rect">
            <a:avLst/>
          </a:prstGeom>
        </p:spPr>
        <p:txBody>
          <a:bodyPr wrap="square">
            <a:spAutoFit/>
          </a:bodyPr>
          <a:lstStyle/>
          <a:p>
            <a:pPr marL="288925" lvl="1" algn="ctr"/>
            <a:r>
              <a:rPr lang="en-US" sz="2000" b="1" u="sng" dirty="0" smtClean="0">
                <a:solidFill>
                  <a:schemeClr val="accent1"/>
                </a:solidFill>
              </a:rPr>
              <a:t>Case Study: Crafting a good user experience</a:t>
            </a:r>
            <a:endParaRPr lang="en-US" sz="2000" b="1" u="sng" dirty="0">
              <a:solidFill>
                <a:schemeClr val="accent1"/>
              </a:solidFill>
            </a:endParaRPr>
          </a:p>
        </p:txBody>
      </p:sp>
    </p:spTree>
    <p:extLst>
      <p:ext uri="{BB962C8B-B14F-4D97-AF65-F5344CB8AC3E}">
        <p14:creationId xmlns:p14="http://schemas.microsoft.com/office/powerpoint/2010/main" val="19371123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4090" y="775504"/>
            <a:ext cx="11258309" cy="5401479"/>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r>
              <a:rPr lang="en-US" sz="1600" dirty="0" smtClean="0">
                <a:solidFill>
                  <a:schemeClr val="accent1"/>
                </a:solidFill>
              </a:rPr>
              <a:t>*</a:t>
            </a:r>
            <a:r>
              <a:rPr lang="en-US" sz="1600" dirty="0">
                <a:solidFill>
                  <a:schemeClr val="accent1"/>
                </a:solidFill>
              </a:rPr>
              <a:t>Ask yourself: </a:t>
            </a:r>
            <a:r>
              <a:rPr lang="en-US" sz="1600" dirty="0" smtClean="0">
                <a:solidFill>
                  <a:schemeClr val="accent1"/>
                </a:solidFill>
              </a:rPr>
              <a:t>Can the end-user easily make mistaken? How easily can one recover from a mistake?</a:t>
            </a:r>
          </a:p>
        </p:txBody>
      </p:sp>
      <p:sp>
        <p:nvSpPr>
          <p:cNvPr id="54" name="Rectangle 53"/>
          <p:cNvSpPr/>
          <p:nvPr/>
        </p:nvSpPr>
        <p:spPr>
          <a:xfrm>
            <a:off x="324090" y="1990846"/>
            <a:ext cx="11620983" cy="353027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design require finer granular or course movements for interaction?</a:t>
            </a:r>
          </a:p>
          <a:p>
            <a:pPr marL="566738" lvl="1"/>
            <a:r>
              <a:rPr lang="en-US" sz="1600" dirty="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a:t>
            </a:r>
            <a:r>
              <a:rPr lang="en-US" sz="1600" dirty="0">
                <a:solidFill>
                  <a:schemeClr val="accent1"/>
                </a:solidFill>
              </a:rPr>
              <a:t>it be done better with another form of input?</a:t>
            </a:r>
          </a:p>
          <a:p>
            <a:pPr marL="566738" lvl="1"/>
            <a:r>
              <a:rPr lang="en-US" sz="1600" dirty="0">
                <a:solidFill>
                  <a:schemeClr val="accent6">
                    <a:lumMod val="75000"/>
                  </a:schemeClr>
                </a:solidFill>
              </a:rPr>
              <a:t>Perhaps joint, blob, speech input? You wouldn’t want to have speech scroll (repeatedly saying scroll)</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gesture correlate to another action? </a:t>
            </a:r>
          </a:p>
          <a:p>
            <a:pPr marL="566738" lvl="1"/>
            <a:r>
              <a:rPr lang="en-US" sz="1600" dirty="0">
                <a:solidFill>
                  <a:schemeClr val="accent6">
                    <a:lumMod val="75000"/>
                  </a:schemeClr>
                </a:solidFill>
              </a:rPr>
              <a:t>It shouldn’t, clicking to open should not click to rotate in the sample application</a:t>
            </a:r>
            <a:r>
              <a:rPr lang="en-US" sz="1600" dirty="0" smtClean="0">
                <a:solidFill>
                  <a:schemeClr val="accent6">
                    <a:lumMod val="75000"/>
                  </a:schemeClr>
                </a:solidFill>
              </a:rPr>
              <a:t>. Design for forgiveness!</a:t>
            </a:r>
            <a:endParaRPr lang="en-US" sz="1600" dirty="0">
              <a:solidFill>
                <a:schemeClr val="accent6">
                  <a:lumMod val="75000"/>
                </a:schemeClr>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endParaRPr lang="en-US" sz="1600" dirty="0">
              <a:solidFill>
                <a:schemeClr val="accent1"/>
              </a:solidFill>
            </a:endParaRPr>
          </a:p>
          <a:p>
            <a:pPr marL="566738" lvl="1"/>
            <a:r>
              <a:rPr lang="en-US" sz="1600" dirty="0" smtClean="0">
                <a:solidFill>
                  <a:schemeClr val="accent6">
                    <a:lumMod val="75000"/>
                  </a:schemeClr>
                </a:solidFill>
              </a:rPr>
              <a:t>People tend to touch their face an average of 4 times an hours, be mindful of these actions</a:t>
            </a:r>
            <a:r>
              <a:rPr lang="en-US" sz="1600" dirty="0" smtClean="0">
                <a:solidFill>
                  <a:schemeClr val="accent6">
                    <a:lumMod val="75000"/>
                  </a:schemeClr>
                </a:solidFill>
              </a:rPr>
              <a:t>. Case Study.</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lvl="1"/>
            <a:endParaRPr lang="en-US" sz="1600" dirty="0">
              <a:solidFill>
                <a:schemeClr val="accent6">
                  <a:lumMod val="75000"/>
                </a:schemeClr>
              </a:solidFill>
            </a:endParaRPr>
          </a:p>
        </p:txBody>
      </p:sp>
      <p:sp>
        <p:nvSpPr>
          <p:cNvPr id="55" name="Rectangle 54"/>
          <p:cNvSpPr/>
          <p:nvPr/>
        </p:nvSpPr>
        <p:spPr>
          <a:xfrm>
            <a:off x="324091" y="2060295"/>
            <a:ext cx="11620982" cy="400110"/>
          </a:xfrm>
          <a:prstGeom prst="rect">
            <a:avLst/>
          </a:prstGeom>
        </p:spPr>
        <p:txBody>
          <a:bodyPr wrap="square">
            <a:spAutoFit/>
          </a:bodyPr>
          <a:lstStyle/>
          <a:p>
            <a:pPr marL="288925" lvl="1" algn="ctr"/>
            <a:r>
              <a:rPr lang="en-US" sz="2000" b="1" u="sng" dirty="0">
                <a:solidFill>
                  <a:schemeClr val="accent1"/>
                </a:solidFill>
              </a:rPr>
              <a:t>A few things to consider in your gesture integration</a:t>
            </a:r>
          </a:p>
        </p:txBody>
      </p:sp>
    </p:spTree>
    <p:extLst>
      <p:ext uri="{BB962C8B-B14F-4D97-AF65-F5344CB8AC3E}">
        <p14:creationId xmlns:p14="http://schemas.microsoft.com/office/powerpoint/2010/main" val="11353061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43793" y="981019"/>
            <a:ext cx="4981575" cy="30670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a:t>
            </a:fld>
            <a:endParaRPr lang="en-US">
              <a:solidFill>
                <a:srgbClr val="FFFFFF"/>
              </a:solidFill>
            </a:endParaRPr>
          </a:p>
        </p:txBody>
      </p:sp>
      <p:sp>
        <p:nvSpPr>
          <p:cNvPr id="18" name="TextBox 17"/>
          <p:cNvSpPr txBox="1"/>
          <p:nvPr/>
        </p:nvSpPr>
        <p:spPr>
          <a:xfrm>
            <a:off x="324090" y="775504"/>
            <a:ext cx="11258309" cy="477054"/>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Consistency and User Expectation</a:t>
            </a:r>
            <a:endParaRPr lang="en-US" sz="1600" b="1" dirty="0" smtClean="0">
              <a:solidFill>
                <a:schemeClr val="accent3"/>
              </a:solidFill>
            </a:endParaRPr>
          </a:p>
        </p:txBody>
      </p:sp>
      <p:sp>
        <p:nvSpPr>
          <p:cNvPr id="9" name="Rectangle 8"/>
          <p:cNvSpPr/>
          <p:nvPr/>
        </p:nvSpPr>
        <p:spPr>
          <a:xfrm>
            <a:off x="324090" y="4039557"/>
            <a:ext cx="11620983" cy="197927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8925" lvl="1"/>
            <a:endParaRPr lang="en-US" sz="1600" dirty="0" smtClean="0">
              <a:solidFill>
                <a:schemeClr val="bg1"/>
              </a:solidFill>
            </a:endParaRPr>
          </a:p>
          <a:p>
            <a:pPr marL="288925" lvl="1"/>
            <a:endParaRPr lang="en-US" sz="1600" dirty="0">
              <a:solidFill>
                <a:schemeClr val="bg1"/>
              </a:solidFill>
            </a:endParaRPr>
          </a:p>
          <a:p>
            <a:pPr marL="288925" lvl="1" algn="ctr"/>
            <a:r>
              <a:rPr lang="en-US" sz="2000" b="1" u="sng" dirty="0" smtClean="0">
                <a:solidFill>
                  <a:srgbClr val="FFFFFF"/>
                </a:solidFill>
              </a:rPr>
              <a:t>Why </a:t>
            </a:r>
            <a:r>
              <a:rPr lang="en-US" sz="2000" b="1" u="sng" dirty="0">
                <a:solidFill>
                  <a:srgbClr val="FFFFFF"/>
                </a:solidFill>
              </a:rPr>
              <a:t>not come up with a radical new design</a:t>
            </a:r>
            <a:r>
              <a:rPr lang="en-US" sz="2000" b="1" u="sng" dirty="0" smtClean="0">
                <a:solidFill>
                  <a:srgbClr val="FFFFFF"/>
                </a:solidFill>
              </a:rPr>
              <a:t>?</a:t>
            </a:r>
          </a:p>
          <a:p>
            <a:pPr marL="288925" lvl="1" algn="ctr"/>
            <a:endParaRPr lang="en-US" sz="1200" b="1" u="sng" dirty="0" smtClean="0">
              <a:solidFill>
                <a:srgbClr val="FFFFFF"/>
              </a:solidFill>
            </a:endParaRPr>
          </a:p>
          <a:p>
            <a:pPr marL="288925" lvl="1"/>
            <a:r>
              <a:rPr lang="en-US" sz="1600" dirty="0" smtClean="0">
                <a:solidFill>
                  <a:schemeClr val="bg1"/>
                </a:solidFill>
              </a:rPr>
              <a:t>Consistency makes it easier for end-users to adopt and learn new tools, but why is that so important? </a:t>
            </a:r>
          </a:p>
          <a:p>
            <a:pPr marL="288925" lvl="1"/>
            <a:r>
              <a:rPr lang="en-US" sz="1600" dirty="0" smtClean="0">
                <a:solidFill>
                  <a:schemeClr val="bg1"/>
                </a:solidFill>
              </a:rPr>
              <a:t>It </a:t>
            </a:r>
            <a:r>
              <a:rPr lang="en-US" sz="1600" dirty="0">
                <a:solidFill>
                  <a:schemeClr val="bg1"/>
                </a:solidFill>
              </a:rPr>
              <a:t>is important because humans </a:t>
            </a:r>
            <a:r>
              <a:rPr lang="en-US" sz="1600" dirty="0" smtClean="0">
                <a:solidFill>
                  <a:schemeClr val="bg1"/>
                </a:solidFill>
              </a:rPr>
              <a:t>are </a:t>
            </a:r>
            <a:r>
              <a:rPr lang="en-US" sz="1600" dirty="0">
                <a:solidFill>
                  <a:schemeClr val="bg1"/>
                </a:solidFill>
              </a:rPr>
              <a:t>great at pattern recognition. When there is deviation from a familiar </a:t>
            </a:r>
          </a:p>
          <a:p>
            <a:pPr marL="288925" lvl="1"/>
            <a:r>
              <a:rPr lang="en-US" sz="1600" dirty="0" smtClean="0">
                <a:solidFill>
                  <a:schemeClr val="bg1"/>
                </a:solidFill>
              </a:rPr>
              <a:t>pattern</a:t>
            </a:r>
            <a:r>
              <a:rPr lang="en-US" sz="1600" dirty="0">
                <a:solidFill>
                  <a:schemeClr val="bg1"/>
                </a:solidFill>
              </a:rPr>
              <a:t>, it requires </a:t>
            </a:r>
            <a:r>
              <a:rPr lang="en-US" sz="1600" dirty="0" smtClean="0">
                <a:solidFill>
                  <a:schemeClr val="bg1"/>
                </a:solidFill>
              </a:rPr>
              <a:t>reevaluation, which requires Cognitive Energy…additional time is spent thinking about </a:t>
            </a:r>
          </a:p>
          <a:p>
            <a:pPr marL="288925" lvl="1"/>
            <a:r>
              <a:rPr lang="en-US" sz="1600" dirty="0" smtClean="0">
                <a:solidFill>
                  <a:schemeClr val="bg1"/>
                </a:solidFill>
              </a:rPr>
              <a:t>how to interact as opposed to complete the task at hand. This is coupled with expectation. As illustrated </a:t>
            </a:r>
          </a:p>
          <a:p>
            <a:pPr marL="288925" lvl="1"/>
            <a:r>
              <a:rPr lang="en-US" sz="1600" dirty="0">
                <a:solidFill>
                  <a:schemeClr val="bg1"/>
                </a:solidFill>
              </a:rPr>
              <a:t>a</a:t>
            </a:r>
            <a:r>
              <a:rPr lang="en-US" sz="1600" dirty="0" smtClean="0">
                <a:solidFill>
                  <a:schemeClr val="bg1"/>
                </a:solidFill>
              </a:rPr>
              <a:t>bove, user become comfortable and expect certain things to remain largely the same. </a:t>
            </a:r>
            <a:endParaRPr lang="en-US" sz="1600" dirty="0">
              <a:solidFill>
                <a:schemeClr val="bg1"/>
              </a:solidFill>
            </a:endParaRPr>
          </a:p>
          <a:p>
            <a:pPr algn="ctr" eaLnBrk="0" fontAlgn="base" hangingPunct="0">
              <a:spcBef>
                <a:spcPct val="0"/>
              </a:spcBef>
              <a:spcAft>
                <a:spcPct val="0"/>
              </a:spcAft>
            </a:pPr>
            <a:endParaRPr lang="en-US" sz="2000" b="1" dirty="0">
              <a:solidFill>
                <a:schemeClr val="bg1"/>
              </a:solidFill>
              <a:latin typeface="Neo Sans Intel" pitchFamily="34" charset="0"/>
              <a:cs typeface="Arial" pitchFamily="34" charset="0"/>
            </a:endParaRPr>
          </a:p>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p:txBody>
      </p:sp>
      <p:sp>
        <p:nvSpPr>
          <p:cNvPr id="14"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15" name="Straight Connector 14"/>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23242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18" name="TextBox 17"/>
          <p:cNvSpPr txBox="1"/>
          <p:nvPr/>
        </p:nvSpPr>
        <p:spPr>
          <a:xfrm>
            <a:off x="324090" y="775504"/>
            <a:ext cx="11258309" cy="1215717"/>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Reliability</a:t>
            </a:r>
          </a:p>
          <a:p>
            <a:pPr marL="288925" lvl="1"/>
            <a:r>
              <a:rPr lang="en-US" sz="1600" dirty="0" smtClean="0">
                <a:solidFill>
                  <a:schemeClr val="accent1"/>
                </a:solidFill>
              </a:rPr>
              <a:t>To provide a reliable experience we must implement and integrate gestures that compensate for failure.</a:t>
            </a:r>
          </a:p>
          <a:p>
            <a:pPr marL="288925" lvl="1"/>
            <a:endParaRPr lang="en-US" sz="1600" dirty="0">
              <a:solidFill>
                <a:schemeClr val="accent1"/>
              </a:solidFill>
            </a:endParaRPr>
          </a:p>
          <a:p>
            <a:pPr marL="288925" lvl="1"/>
            <a:r>
              <a:rPr lang="en-US" sz="1600" dirty="0">
                <a:solidFill>
                  <a:schemeClr val="accent1"/>
                </a:solidFill>
              </a:rPr>
              <a:t>*Ask yourself: </a:t>
            </a:r>
            <a:r>
              <a:rPr lang="en-US" sz="1600" dirty="0" smtClean="0">
                <a:solidFill>
                  <a:schemeClr val="accent1"/>
                </a:solidFill>
              </a:rPr>
              <a:t>Is my design bulletproof?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823" y="2242760"/>
            <a:ext cx="2338074" cy="2338074"/>
          </a:xfrm>
          <a:prstGeom prst="rect">
            <a:avLst/>
          </a:prstGeom>
        </p:spPr>
      </p:pic>
      <p:cxnSp>
        <p:nvCxnSpPr>
          <p:cNvPr id="17" name="Straight Arrow Connector 16"/>
          <p:cNvCxnSpPr>
            <a:stCxn id="20" idx="1"/>
          </p:cNvCxnSpPr>
          <p:nvPr/>
        </p:nvCxnSpPr>
        <p:spPr>
          <a:xfrm flipH="1">
            <a:off x="1835268" y="3119470"/>
            <a:ext cx="7002683" cy="19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quot;No&quot; Symbol 18"/>
          <p:cNvSpPr/>
          <p:nvPr/>
        </p:nvSpPr>
        <p:spPr>
          <a:xfrm>
            <a:off x="7224727" y="2827855"/>
            <a:ext cx="612510" cy="583942"/>
          </a:xfrm>
          <a:prstGeom prst="noSmoking">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20" name="Left Arrow Callout 19"/>
          <p:cNvSpPr/>
          <p:nvPr/>
        </p:nvSpPr>
        <p:spPr>
          <a:xfrm>
            <a:off x="8837951" y="2758406"/>
            <a:ext cx="2905247" cy="722128"/>
          </a:xfrm>
          <a:prstGeom prst="leftArrowCallout">
            <a:avLst>
              <a:gd name="adj1" fmla="val 25000"/>
              <a:gd name="adj2" fmla="val 25000"/>
              <a:gd name="adj3" fmla="val 25000"/>
              <a:gd name="adj4" fmla="val 92272"/>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Drag over 30 Frames</a:t>
            </a:r>
          </a:p>
        </p:txBody>
      </p:sp>
      <p:sp>
        <p:nvSpPr>
          <p:cNvPr id="25" name="Rectangle 24"/>
          <p:cNvSpPr/>
          <p:nvPr/>
        </p:nvSpPr>
        <p:spPr>
          <a:xfrm>
            <a:off x="1778411" y="4944480"/>
            <a:ext cx="3321935" cy="11444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Consecutive checks to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determine if pinch has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in fact been lost</a:t>
            </a:r>
          </a:p>
        </p:txBody>
      </p:sp>
      <p:sp>
        <p:nvSpPr>
          <p:cNvPr id="22" name="U-Turn Arrow 21"/>
          <p:cNvSpPr/>
          <p:nvPr/>
        </p:nvSpPr>
        <p:spPr>
          <a:xfrm>
            <a:off x="4114496" y="2166617"/>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5" name="Rectangle 4"/>
          <p:cNvSpPr/>
          <p:nvPr/>
        </p:nvSpPr>
        <p:spPr>
          <a:xfrm>
            <a:off x="6982979" y="3263384"/>
            <a:ext cx="184731" cy="369332"/>
          </a:xfrm>
          <a:prstGeom prst="rect">
            <a:avLst/>
          </a:prstGeom>
        </p:spPr>
        <p:txBody>
          <a:bodyPr wrap="none">
            <a:spAutoFit/>
          </a:bodyPr>
          <a:lstStyle/>
          <a:p>
            <a:endParaRPr lang="en-US" b="1" dirty="0">
              <a:solidFill>
                <a:srgbClr val="00B050"/>
              </a:solidFill>
            </a:endParaRPr>
          </a:p>
        </p:txBody>
      </p:sp>
      <p:sp>
        <p:nvSpPr>
          <p:cNvPr id="29"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30" name="Straight Connector 29"/>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106887" y="5026284"/>
            <a:ext cx="2970840" cy="8877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Pinch </a:t>
            </a:r>
            <a:r>
              <a:rPr lang="en-US" sz="2000" b="1" dirty="0">
                <a:solidFill>
                  <a:schemeClr val="bg1"/>
                </a:solidFill>
                <a:latin typeface="Neo Sans Intel" pitchFamily="34" charset="0"/>
                <a:cs typeface="Arial" pitchFamily="34" charset="0"/>
              </a:rPr>
              <a:t>lost due to speed</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31" name="Bent Arrow 30"/>
          <p:cNvSpPr/>
          <p:nvPr/>
        </p:nvSpPr>
        <p:spPr>
          <a:xfrm rot="16200000">
            <a:off x="6588847" y="4047678"/>
            <a:ext cx="2096046" cy="940033"/>
          </a:xfrm>
          <a:prstGeom prst="bentArrow">
            <a:avLst>
              <a:gd name="adj1" fmla="val 26232"/>
              <a:gd name="adj2" fmla="val 36697"/>
              <a:gd name="adj3" fmla="val 50000"/>
              <a:gd name="adj4" fmla="val 4375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7" name="U-Turn Arrow 36"/>
          <p:cNvSpPr/>
          <p:nvPr/>
        </p:nvSpPr>
        <p:spPr>
          <a:xfrm>
            <a:off x="3292353" y="2161474"/>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8" name="U-Turn Arrow 37"/>
          <p:cNvSpPr/>
          <p:nvPr/>
        </p:nvSpPr>
        <p:spPr>
          <a:xfrm>
            <a:off x="2496683" y="2160260"/>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41" name="Rectangle 40"/>
          <p:cNvSpPr/>
          <p:nvPr/>
        </p:nvSpPr>
        <p:spPr>
          <a:xfrm>
            <a:off x="324090" y="1990845"/>
            <a:ext cx="11620983" cy="4219949"/>
          </a:xfrm>
          <a:prstGeom prst="rect">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lvl="1"/>
            <a:endParaRPr lang="en-US" sz="1600" dirty="0">
              <a:solidFill>
                <a:schemeClr val="accent6">
                  <a:lumMod val="75000"/>
                </a:schemeClr>
              </a:solidFill>
            </a:endParaRPr>
          </a:p>
        </p:txBody>
      </p:sp>
    </p:spTree>
    <p:extLst>
      <p:ext uri="{BB962C8B-B14F-4D97-AF65-F5344CB8AC3E}">
        <p14:creationId xmlns:p14="http://schemas.microsoft.com/office/powerpoint/2010/main" val="331270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2" grpId="0" animBg="1"/>
      <p:bldP spid="32" grpId="0" animBg="1"/>
      <p:bldP spid="31"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sp>
        <p:nvSpPr>
          <p:cNvPr id="18" name="TextBox 17"/>
          <p:cNvSpPr txBox="1"/>
          <p:nvPr/>
        </p:nvSpPr>
        <p:spPr>
          <a:xfrm>
            <a:off x="324090" y="775504"/>
            <a:ext cx="11258309" cy="4170372"/>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Usability</a:t>
            </a:r>
          </a:p>
          <a:p>
            <a:pPr marL="742950" lvl="1" indent="-285750">
              <a:buFont typeface="Arial" panose="020B0604020202020204" pitchFamily="34" charset="0"/>
              <a:buChar char="•"/>
            </a:pPr>
            <a:r>
              <a:rPr lang="en-US" sz="1600" dirty="0" smtClean="0">
                <a:solidFill>
                  <a:schemeClr val="accent1"/>
                </a:solidFill>
              </a:rPr>
              <a:t>How “intuitive” or “natural’ are the gestures to perform? </a:t>
            </a:r>
          </a:p>
          <a:p>
            <a:pPr marL="742950" lvl="1" indent="-285750">
              <a:buFont typeface="Arial" panose="020B0604020202020204" pitchFamily="34" charset="0"/>
              <a:buChar char="•"/>
            </a:pPr>
            <a:r>
              <a:rPr lang="en-US" sz="1600" dirty="0" smtClean="0">
                <a:solidFill>
                  <a:schemeClr val="accent1"/>
                </a:solidFill>
              </a:rPr>
              <a:t>Do they make sense within the current context? </a:t>
            </a:r>
          </a:p>
          <a:p>
            <a:pPr marL="742950" lvl="1" indent="-285750">
              <a:buFont typeface="Arial" panose="020B0604020202020204" pitchFamily="34" charset="0"/>
              <a:buChar char="•"/>
            </a:pPr>
            <a:r>
              <a:rPr lang="en-US" sz="1600" dirty="0" smtClean="0">
                <a:solidFill>
                  <a:schemeClr val="accent1"/>
                </a:solidFill>
              </a:rPr>
              <a:t>There is an application that requires a user to make a peace sign to fire missiles…</a:t>
            </a:r>
          </a:p>
          <a:p>
            <a:pPr marL="742950" lvl="1" indent="-285750">
              <a:buFont typeface="Arial" panose="020B0604020202020204" pitchFamily="34" charset="0"/>
              <a:buChar char="•"/>
            </a:pPr>
            <a:endParaRPr lang="en-US" sz="1600" dirty="0">
              <a:solidFill>
                <a:schemeClr val="accent1"/>
              </a:solidFill>
            </a:endParaRPr>
          </a:p>
          <a:p>
            <a:pPr marL="742950" lvl="1" indent="-285750">
              <a:buFont typeface="Arial" panose="020B0604020202020204" pitchFamily="34" charset="0"/>
              <a:buChar char="•"/>
            </a:pPr>
            <a:r>
              <a:rPr lang="en-US" sz="1600" b="1" dirty="0" smtClean="0">
                <a:solidFill>
                  <a:schemeClr val="accent1"/>
                </a:solidFill>
              </a:rPr>
              <a:t>Example: </a:t>
            </a:r>
            <a:r>
              <a:rPr lang="en-US" sz="1600" dirty="0" smtClean="0">
                <a:solidFill>
                  <a:schemeClr val="accent1"/>
                </a:solidFill>
              </a:rPr>
              <a:t>For Food network we implemented two methods for scrolling “hold and hover” and “Zone triggered variable speed hovering”</a:t>
            </a:r>
          </a:p>
          <a:p>
            <a:pPr marL="1200150" lvl="2" indent="-285750">
              <a:buFont typeface="Arial" panose="020B0604020202020204" pitchFamily="34" charset="0"/>
              <a:buChar char="•"/>
            </a:pPr>
            <a:r>
              <a:rPr lang="en-US" sz="1600" dirty="0" smtClean="0">
                <a:solidFill>
                  <a:schemeClr val="accent1"/>
                </a:solidFill>
              </a:rPr>
              <a:t>show a video of the two in actions</a:t>
            </a:r>
          </a:p>
          <a:p>
            <a:pPr marL="1200150" lvl="2" indent="-285750">
              <a:buFont typeface="Arial" panose="020B0604020202020204" pitchFamily="34" charset="0"/>
              <a:buChar char="•"/>
            </a:pPr>
            <a:endParaRPr lang="en-US" sz="1600" dirty="0" smtClean="0">
              <a:solidFill>
                <a:schemeClr val="accent1"/>
              </a:solidFill>
            </a:endParaRPr>
          </a:p>
          <a:p>
            <a:pPr marL="1200150" lvl="2" indent="-285750">
              <a:buFont typeface="Arial" panose="020B0604020202020204" pitchFamily="34" charset="0"/>
              <a:buChar char="•"/>
            </a:pPr>
            <a:r>
              <a:rPr lang="en-US" sz="1600" dirty="0" smtClean="0">
                <a:solidFill>
                  <a:schemeClr val="accent1"/>
                </a:solidFill>
              </a:rPr>
              <a:t>What makes hold and hover less “natural” and the weaker of the two options?</a:t>
            </a:r>
          </a:p>
          <a:p>
            <a:pPr marL="1657350" lvl="3" indent="-285750">
              <a:buFont typeface="Arial" panose="020B0604020202020204" pitchFamily="34" charset="0"/>
              <a:buChar char="•"/>
            </a:pPr>
            <a:r>
              <a:rPr lang="en-US" sz="1600" dirty="0" smtClean="0">
                <a:solidFill>
                  <a:schemeClr val="accent1"/>
                </a:solidFill>
              </a:rPr>
              <a:t>Holding and hovering with a delay means there is a delayed response to the actions. </a:t>
            </a:r>
          </a:p>
          <a:p>
            <a:pPr marL="1657350" lvl="3" indent="-285750">
              <a:buFont typeface="Arial" panose="020B0604020202020204" pitchFamily="34" charset="0"/>
              <a:buChar char="•"/>
            </a:pPr>
            <a:r>
              <a:rPr lang="en-US" sz="1600" dirty="0" smtClean="0">
                <a:solidFill>
                  <a:schemeClr val="accent1"/>
                </a:solidFill>
              </a:rPr>
              <a:t>Hold a static pose is far less comfortable than completing a simple movement and gaining the response. There is the added benefit to the zone </a:t>
            </a:r>
            <a:r>
              <a:rPr lang="en-US" sz="1600" dirty="0">
                <a:solidFill>
                  <a:schemeClr val="accent1"/>
                </a:solidFill>
              </a:rPr>
              <a:t>triggered variable speed hovering </a:t>
            </a:r>
            <a:r>
              <a:rPr lang="en-US" sz="1600" dirty="0" smtClean="0">
                <a:solidFill>
                  <a:schemeClr val="accent1"/>
                </a:solidFill>
              </a:rPr>
              <a:t>engaging the user further in the interaction by providing “</a:t>
            </a:r>
            <a:r>
              <a:rPr lang="en-US" sz="1600" dirty="0">
                <a:solidFill>
                  <a:schemeClr val="accent1"/>
                </a:solidFill>
              </a:rPr>
              <a:t>more control</a:t>
            </a:r>
            <a:r>
              <a:rPr lang="en-US" sz="1600" dirty="0" smtClean="0">
                <a:solidFill>
                  <a:schemeClr val="accent1"/>
                </a:solidFill>
              </a:rPr>
              <a:t>”.</a:t>
            </a:r>
          </a:p>
          <a:p>
            <a:pPr marL="1657350" lvl="3" indent="-285750">
              <a:buFont typeface="Arial" panose="020B0604020202020204" pitchFamily="34" charset="0"/>
              <a:buChar char="•"/>
            </a:pPr>
            <a:endParaRPr lang="en-US" sz="1600" dirty="0" smtClean="0">
              <a:solidFill>
                <a:schemeClr val="accent1"/>
              </a:solidFill>
            </a:endParaRPr>
          </a:p>
          <a:p>
            <a:pPr lvl="1"/>
            <a:endParaRPr lang="en-US" sz="1600" dirty="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169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2264" y="2501888"/>
            <a:ext cx="6471323" cy="830997"/>
          </a:xfrm>
        </p:spPr>
        <p:txBody>
          <a:bodyPr/>
          <a:lstStyle/>
          <a:p>
            <a:pPr algn="ctr"/>
            <a:r>
              <a:rPr lang="en-US" sz="5400" dirty="0" smtClean="0"/>
              <a:t>Case Study Videos</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9</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smtClean="0">
                <a:solidFill>
                  <a:schemeClr val="accent1"/>
                </a:solidFill>
              </a:rPr>
              <a:t>Iteratio</a:t>
            </a:r>
            <a:r>
              <a:rPr lang="en-US" sz="2000" b="1" u="sng" dirty="0" smtClean="0">
                <a:solidFill>
                  <a:schemeClr val="accent1"/>
                </a:solidFill>
              </a:rPr>
              <a:t>n One</a:t>
            </a:r>
            <a:endParaRPr lang="en-US" sz="2000" b="1" u="sng" dirty="0">
              <a:solidFill>
                <a:schemeClr val="accent1"/>
              </a:solidFill>
            </a:endParaRPr>
          </a:p>
        </p:txBody>
      </p:sp>
      <p:pic>
        <p:nvPicPr>
          <p:cNvPr id="3" name="Food Network Real Sense Demo (Sour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981201" y="1314003"/>
            <a:ext cx="8229600" cy="4636395"/>
          </a:xfrm>
          <a:prstGeom prst="rect">
            <a:avLst/>
          </a:prstGeom>
          <a:ln>
            <a:noFill/>
          </a:ln>
          <a:effectLst>
            <a:softEdge rad="112500"/>
          </a:effectLst>
        </p:spPr>
      </p:pic>
      <p:sp>
        <p:nvSpPr>
          <p:cNvPr id="9" name="Rectangle 8"/>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6060295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15396</TotalTime>
  <Words>1973</Words>
  <Application>Microsoft Office PowerPoint</Application>
  <PresentationFormat>Widescreen</PresentationFormat>
  <Paragraphs>217</Paragraphs>
  <Slides>11</Slides>
  <Notes>10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ＭＳ ゴシック</vt:lpstr>
      <vt:lpstr>MS PGothic</vt:lpstr>
      <vt:lpstr>Arial</vt:lpstr>
      <vt:lpstr>Calibri</vt:lpstr>
      <vt:lpstr>Neo Sans Intel</vt:lpstr>
      <vt:lpstr>Neo Sans Intel Light</vt:lpstr>
      <vt:lpstr>Neo Sans Intel Medium</vt:lpstr>
      <vt:lpstr>Verdana</vt:lpstr>
      <vt:lpstr>intel_PPT_LgtTmplt_Stndrd_v12</vt:lpstr>
      <vt:lpstr>Bryan Mackenzie </vt:lpstr>
      <vt:lpstr>User Experience Design: Agenda</vt:lpstr>
      <vt:lpstr>User Experience Design</vt:lpstr>
      <vt:lpstr>User Experience Design</vt:lpstr>
      <vt:lpstr>User Experience Design</vt:lpstr>
      <vt:lpstr>User Experience Design</vt:lpstr>
      <vt:lpstr>User Experience Design</vt:lpstr>
      <vt:lpstr>Case Study Videos</vt:lpstr>
      <vt:lpstr>User Experience Design</vt:lpstr>
      <vt:lpstr>User Experience Design</vt:lpstr>
      <vt:lpstr>Backup</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 Mackenzie</cp:lastModifiedBy>
  <cp:revision>1135</cp:revision>
  <dcterms:created xsi:type="dcterms:W3CDTF">2014-05-17T19:38:49Z</dcterms:created>
  <dcterms:modified xsi:type="dcterms:W3CDTF">2015-03-26T20:12:49Z</dcterms:modified>
</cp:coreProperties>
</file>